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343" r:id="rId3"/>
    <p:sldId id="319" r:id="rId4"/>
    <p:sldId id="320" r:id="rId5"/>
    <p:sldId id="321" r:id="rId6"/>
    <p:sldId id="318" r:id="rId7"/>
    <p:sldId id="339" r:id="rId8"/>
    <p:sldId id="340" r:id="rId9"/>
    <p:sldId id="341" r:id="rId10"/>
    <p:sldId id="342" r:id="rId11"/>
    <p:sldId id="322" r:id="rId12"/>
    <p:sldId id="326" r:id="rId13"/>
    <p:sldId id="328" r:id="rId14"/>
    <p:sldId id="335" r:id="rId15"/>
    <p:sldId id="336" r:id="rId16"/>
    <p:sldId id="327" r:id="rId17"/>
    <p:sldId id="337" r:id="rId18"/>
    <p:sldId id="338" r:id="rId19"/>
    <p:sldId id="333" r:id="rId20"/>
    <p:sldId id="323" r:id="rId21"/>
    <p:sldId id="324" r:id="rId22"/>
    <p:sldId id="329" r:id="rId23"/>
    <p:sldId id="325" r:id="rId24"/>
    <p:sldId id="330" r:id="rId25"/>
    <p:sldId id="331" r:id="rId26"/>
    <p:sldId id="332" r:id="rId27"/>
    <p:sldId id="344" r:id="rId28"/>
    <p:sldId id="345" r:id="rId29"/>
    <p:sldId id="346" r:id="rId30"/>
    <p:sldId id="348" r:id="rId31"/>
    <p:sldId id="349" r:id="rId32"/>
    <p:sldId id="347" r:id="rId33"/>
    <p:sldId id="350" r:id="rId34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D2Coding" panose="020B0609020101020101" pitchFamily="49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함초롬바탕" panose="02030504000101010101" pitchFamily="18" charset="-127"/>
      <p:regular r:id="rId45"/>
      <p:bold r:id="rId46"/>
    </p:embeddedFont>
    <p:embeddedFont>
      <p:font typeface="ONE 모바일POP" panose="020B0600000101010101" charset="-127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00FF00"/>
    <a:srgbClr val="1E1E1E"/>
    <a:srgbClr val="252526"/>
    <a:srgbClr val="F1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854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3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42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8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5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06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78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7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59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7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A7524-4885-4A54-B933-35D966C66F9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50E4-5D4E-4E10-AEA9-34FECFAF8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269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322240F-4C65-4912-ADBF-E5D8A69DF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" y="1384301"/>
            <a:ext cx="11981274" cy="4385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43A17E-8FC7-48AA-B888-B8BBE5E6BCB8}"/>
              </a:ext>
            </a:extLst>
          </p:cNvPr>
          <p:cNvSpPr txBox="1"/>
          <p:nvPr/>
        </p:nvSpPr>
        <p:spPr>
          <a:xfrm>
            <a:off x="8384875" y="6125901"/>
            <a:ext cx="354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FF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진행강사 </a:t>
            </a:r>
            <a:r>
              <a:rPr lang="en-US" altLang="ko-KR" sz="2800" dirty="0">
                <a:solidFill>
                  <a:srgbClr val="FFFF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endParaRPr lang="ko-KR" altLang="en-US" sz="2800" dirty="0">
              <a:solidFill>
                <a:srgbClr val="FFFF0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3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3039" y="2485504"/>
            <a:ext cx="843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/>
              <a:t>로보로보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홈피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고객지원 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자료실 </a:t>
            </a:r>
            <a:r>
              <a:rPr lang="en-US" altLang="ko-KR" sz="2400" dirty="0" smtClean="0"/>
              <a:t>&gt; DIY &gt; RS </a:t>
            </a:r>
            <a:r>
              <a:rPr lang="en-US" altLang="ko-KR" sz="2400" dirty="0" err="1" smtClean="0"/>
              <a:t>Rogic</a:t>
            </a:r>
            <a:r>
              <a:rPr lang="en-US" altLang="ko-KR" sz="2400" dirty="0" smtClean="0"/>
              <a:t> 2022.1.7ver</a:t>
            </a:r>
            <a:endParaRPr lang="ko-KR" altLang="en-US" sz="2400" dirty="0"/>
          </a:p>
        </p:txBody>
      </p:sp>
      <p:sp>
        <p:nvSpPr>
          <p:cNvPr id="9" name="직사각형 8"/>
          <p:cNvSpPr/>
          <p:nvPr/>
        </p:nvSpPr>
        <p:spPr>
          <a:xfrm>
            <a:off x="3292924" y="3809602"/>
            <a:ext cx="5798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https://www.roborobo.co.kr/downloads/178</a:t>
            </a:r>
            <a:endParaRPr lang="ko-KR" altLang="en-US" sz="2400" dirty="0"/>
          </a:p>
        </p:txBody>
      </p:sp>
      <p:sp>
        <p:nvSpPr>
          <p:cNvPr id="10" name="직사각형 9"/>
          <p:cNvSpPr/>
          <p:nvPr/>
        </p:nvSpPr>
        <p:spPr>
          <a:xfrm>
            <a:off x="4298764" y="1361790"/>
            <a:ext cx="3421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Logic </a:t>
            </a:r>
            <a:r>
              <a:rPr lang="ko-KR" altLang="en-US" sz="2400" dirty="0" smtClean="0"/>
              <a:t>프로그램 다운로드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488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7466E1-1547-4911-9091-BF86FECEEE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0" y="1909385"/>
            <a:ext cx="935227" cy="912051"/>
          </a:xfrm>
          <a:prstGeom prst="round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610" y="4414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펌웨어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701525" y="1274157"/>
            <a:ext cx="4188575" cy="4268407"/>
            <a:chOff x="1956239" y="78999"/>
            <a:chExt cx="4188575" cy="426840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6239" y="78999"/>
              <a:ext cx="4188575" cy="4148608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3822064" y="3163427"/>
              <a:ext cx="1163782" cy="1183979"/>
              <a:chOff x="3822064" y="3163427"/>
              <a:chExt cx="1163782" cy="1183979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822064" y="3532759"/>
                <a:ext cx="1163782" cy="814647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96206" y="316342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❶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4848541" y="289991"/>
            <a:ext cx="7072480" cy="4340196"/>
            <a:chOff x="4926851" y="2185293"/>
            <a:chExt cx="7072480" cy="4340196"/>
          </a:xfrm>
        </p:grpSpPr>
        <p:grpSp>
          <p:nvGrpSpPr>
            <p:cNvPr id="4" name="그룹 3"/>
            <p:cNvGrpSpPr/>
            <p:nvPr/>
          </p:nvGrpSpPr>
          <p:grpSpPr>
            <a:xfrm>
              <a:off x="5283353" y="2185293"/>
              <a:ext cx="6715978" cy="4340196"/>
              <a:chOff x="4701462" y="2451301"/>
              <a:chExt cx="6715978" cy="434019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8092" y="2451301"/>
                <a:ext cx="6502718" cy="4256214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4701462" y="4613414"/>
                <a:ext cx="1722922" cy="191251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0339411" y="6192982"/>
                <a:ext cx="1078029" cy="598515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926851" y="47167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❷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713553" y="555764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❸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35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849" y="4164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펌웨어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06" y="416497"/>
            <a:ext cx="4077046" cy="29149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265" y="358308"/>
            <a:ext cx="3575040" cy="30313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805" y="3469179"/>
            <a:ext cx="4077047" cy="33146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265" y="3548524"/>
            <a:ext cx="4064098" cy="296865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646815" y="308775"/>
            <a:ext cx="515389" cy="763567"/>
            <a:chOff x="4646815" y="308775"/>
            <a:chExt cx="515389" cy="763567"/>
          </a:xfrm>
        </p:grpSpPr>
        <p:sp>
          <p:nvSpPr>
            <p:cNvPr id="8" name="직사각형 7"/>
            <p:cNvSpPr/>
            <p:nvPr/>
          </p:nvSpPr>
          <p:spPr>
            <a:xfrm>
              <a:off x="4646815" y="623455"/>
              <a:ext cx="515389" cy="44888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96760" y="30877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255230" y="363035"/>
            <a:ext cx="1147157" cy="817371"/>
            <a:chOff x="7255230" y="363035"/>
            <a:chExt cx="1147157" cy="817371"/>
          </a:xfrm>
        </p:grpSpPr>
        <p:sp>
          <p:nvSpPr>
            <p:cNvPr id="10" name="직사각형 9"/>
            <p:cNvSpPr/>
            <p:nvPr/>
          </p:nvSpPr>
          <p:spPr>
            <a:xfrm>
              <a:off x="7255230" y="706581"/>
              <a:ext cx="1147157" cy="47382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0409" y="36303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❺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867206" y="363035"/>
            <a:ext cx="1147157" cy="817371"/>
            <a:chOff x="9867206" y="363035"/>
            <a:chExt cx="1147157" cy="817371"/>
          </a:xfrm>
        </p:grpSpPr>
        <p:sp>
          <p:nvSpPr>
            <p:cNvPr id="9" name="직사각형 8"/>
            <p:cNvSpPr/>
            <p:nvPr/>
          </p:nvSpPr>
          <p:spPr>
            <a:xfrm>
              <a:off x="9867206" y="706581"/>
              <a:ext cx="1147157" cy="47382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125694" y="36303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❻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079077" y="3480263"/>
            <a:ext cx="648392" cy="756305"/>
            <a:chOff x="5079077" y="3480263"/>
            <a:chExt cx="648392" cy="756305"/>
          </a:xfrm>
        </p:grpSpPr>
        <p:sp>
          <p:nvSpPr>
            <p:cNvPr id="12" name="직사각형 11"/>
            <p:cNvSpPr/>
            <p:nvPr/>
          </p:nvSpPr>
          <p:spPr>
            <a:xfrm>
              <a:off x="5079077" y="3787681"/>
              <a:ext cx="648392" cy="44888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95524" y="34802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❼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683609" y="3995698"/>
            <a:ext cx="1391416" cy="967000"/>
            <a:chOff x="8683609" y="3995698"/>
            <a:chExt cx="1391416" cy="967000"/>
          </a:xfrm>
        </p:grpSpPr>
        <p:sp>
          <p:nvSpPr>
            <p:cNvPr id="11" name="직사각형 10"/>
            <p:cNvSpPr/>
            <p:nvPr/>
          </p:nvSpPr>
          <p:spPr>
            <a:xfrm>
              <a:off x="8683609" y="4339244"/>
              <a:ext cx="1391416" cy="62345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95785" y="399569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❽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47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849" y="416497"/>
            <a:ext cx="5161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센서 동작 알아보기</a:t>
            </a:r>
            <a:r>
              <a:rPr lang="en-US" altLang="ko-KR" sz="2800" dirty="0" smtClean="0"/>
              <a:t>—led,</a:t>
            </a:r>
            <a:r>
              <a:rPr lang="ko-KR" altLang="en-US" sz="2800" dirty="0" err="1" smtClean="0"/>
              <a:t>부저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395320" y="184881"/>
            <a:ext cx="4065776" cy="1426634"/>
            <a:chOff x="4257433" y="4541957"/>
            <a:chExt cx="6434222" cy="2135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F03360-AD0D-40F8-B38E-2984EEC65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51327" y="4081252"/>
              <a:ext cx="1231936" cy="21533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031C5B-2105-4B3D-98CC-D80C761B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014814" y="4076075"/>
              <a:ext cx="1236884" cy="21686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17977-F4C5-43D1-83F4-CBE56DFBA35C}"/>
                </a:ext>
              </a:extLst>
            </p:cNvPr>
            <p:cNvSpPr txBox="1"/>
            <p:nvPr/>
          </p:nvSpPr>
          <p:spPr>
            <a:xfrm>
              <a:off x="4257433" y="6078635"/>
              <a:ext cx="3019725" cy="598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피에조부저</a:t>
              </a:r>
              <a:r>
                <a:rPr lang="en-US" altLang="ko-KR" sz="2000" dirty="0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(D3)</a:t>
              </a:r>
              <a:endPara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44D0DF-0369-46AF-B8EA-4B7DEE940F33}"/>
                </a:ext>
              </a:extLst>
            </p:cNvPr>
            <p:cNvSpPr txBox="1"/>
            <p:nvPr/>
          </p:nvSpPr>
          <p:spPr>
            <a:xfrm>
              <a:off x="7642354" y="6035895"/>
              <a:ext cx="3049301" cy="598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RGB</a:t>
              </a:r>
              <a:r>
                <a:rPr lang="ko-KR" altLang="en-US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 </a:t>
              </a:r>
              <a:r>
                <a:rPr lang="en-US" altLang="ko-KR" sz="2000" dirty="0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LED(D2)</a:t>
              </a:r>
              <a:endPara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237155" y="169930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따라해 보세요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173369" y="1743258"/>
            <a:ext cx="4644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&lt;3</a:t>
            </a:r>
            <a:r>
              <a:rPr lang="ko-KR" altLang="en-US" sz="2800" dirty="0" smtClean="0"/>
              <a:t>번 반복 후 꺼지도록 코딩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86" y="2982103"/>
            <a:ext cx="3889754" cy="33355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053" y="2398221"/>
            <a:ext cx="3792044" cy="40561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74" y="1007831"/>
            <a:ext cx="1095375" cy="49149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05274" y="5428616"/>
            <a:ext cx="650442" cy="562229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849" y="416497"/>
            <a:ext cx="5161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센서 동작 알아보기</a:t>
            </a:r>
            <a:r>
              <a:rPr lang="en-US" altLang="ko-KR" sz="2800" dirty="0" smtClean="0"/>
              <a:t>—led,</a:t>
            </a:r>
            <a:r>
              <a:rPr lang="ko-KR" altLang="en-US" sz="2800" dirty="0" err="1" smtClean="0"/>
              <a:t>부저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669052" y="184880"/>
            <a:ext cx="3198155" cy="1286473"/>
            <a:chOff x="4690622" y="4541957"/>
            <a:chExt cx="5061183" cy="192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F03360-AD0D-40F8-B38E-2984EEC65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51327" y="4081252"/>
              <a:ext cx="1231936" cy="21533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031C5B-2105-4B3D-98CC-D80C761B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014814" y="4076075"/>
              <a:ext cx="1236884" cy="21686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17977-F4C5-43D1-83F4-CBE56DFBA35C}"/>
                </a:ext>
              </a:extLst>
            </p:cNvPr>
            <p:cNvSpPr txBox="1"/>
            <p:nvPr/>
          </p:nvSpPr>
          <p:spPr>
            <a:xfrm>
              <a:off x="4762556" y="6035895"/>
              <a:ext cx="1989035" cy="43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피에조부저</a:t>
              </a:r>
              <a:endParaRPr lang="en-US" altLang="ko-KR" sz="16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44D0DF-0369-46AF-B8EA-4B7DEE940F33}"/>
                </a:ext>
              </a:extLst>
            </p:cNvPr>
            <p:cNvSpPr txBox="1"/>
            <p:nvPr/>
          </p:nvSpPr>
          <p:spPr>
            <a:xfrm>
              <a:off x="7642356" y="6035895"/>
              <a:ext cx="2109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RGB</a:t>
              </a:r>
              <a:r>
                <a:rPr lang="ko-KR" altLang="en-US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 </a:t>
              </a:r>
              <a:r>
                <a:rPr lang="en-US" altLang="ko-KR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LED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39627" y="1843011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따라해 보세요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24" y="2920391"/>
            <a:ext cx="4943475" cy="2362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4336" y="1915032"/>
            <a:ext cx="3579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어떤 차이가 있나요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47" y="2920391"/>
            <a:ext cx="5105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4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849" y="416497"/>
            <a:ext cx="5161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센서 동작 알아보기</a:t>
            </a:r>
            <a:r>
              <a:rPr lang="en-US" altLang="ko-KR" sz="2800" dirty="0" smtClean="0"/>
              <a:t>—led,</a:t>
            </a:r>
            <a:r>
              <a:rPr lang="ko-KR" altLang="en-US" sz="2800" dirty="0" err="1" smtClean="0"/>
              <a:t>부저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09849" y="1360873"/>
            <a:ext cx="99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&lt;0.5</a:t>
            </a:r>
            <a:r>
              <a:rPr lang="ko-KR" altLang="en-US" sz="2800" dirty="0" err="1" smtClean="0"/>
              <a:t>초간격으로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부저와</a:t>
            </a:r>
            <a:r>
              <a:rPr lang="ko-KR" altLang="en-US" sz="2800" dirty="0" smtClean="0"/>
              <a:t> 빨간색 </a:t>
            </a:r>
            <a:r>
              <a:rPr lang="en-US" altLang="ko-KR" sz="2800" dirty="0" smtClean="0"/>
              <a:t>led</a:t>
            </a:r>
            <a:r>
              <a:rPr lang="ko-KR" altLang="en-US" sz="2800" dirty="0" smtClean="0"/>
              <a:t>가 </a:t>
            </a:r>
            <a:r>
              <a:rPr lang="en-US" altLang="ko-KR" sz="2800" dirty="0" smtClean="0"/>
              <a:t>5</a:t>
            </a:r>
            <a:r>
              <a:rPr lang="ko-KR" altLang="en-US" sz="2800" dirty="0" smtClean="0"/>
              <a:t>번 동작 한 후 멈춥니다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02" y="2305249"/>
            <a:ext cx="5972724" cy="41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9849" y="185962"/>
            <a:ext cx="7753000" cy="1187861"/>
            <a:chOff x="509849" y="185962"/>
            <a:chExt cx="7402739" cy="1187861"/>
          </a:xfrm>
        </p:grpSpPr>
        <p:sp>
          <p:nvSpPr>
            <p:cNvPr id="4" name="TextBox 3"/>
            <p:cNvSpPr txBox="1"/>
            <p:nvPr/>
          </p:nvSpPr>
          <p:spPr>
            <a:xfrm>
              <a:off x="509849" y="416497"/>
              <a:ext cx="48782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&lt;</a:t>
              </a:r>
              <a:r>
                <a:rPr lang="ko-KR" altLang="en-US" sz="2800" dirty="0" smtClean="0"/>
                <a:t>센서 동작 알아보기</a:t>
              </a:r>
              <a:r>
                <a:rPr lang="en-US" altLang="ko-KR" sz="2800" dirty="0" smtClean="0"/>
                <a:t>--</a:t>
              </a:r>
              <a:r>
                <a:rPr lang="ko-KR" altLang="en-US" sz="2800" dirty="0" smtClean="0"/>
                <a:t>초음파</a:t>
              </a:r>
              <a:r>
                <a:rPr lang="en-US" altLang="ko-KR" sz="2800" dirty="0" smtClean="0"/>
                <a:t>&gt;</a:t>
              </a:r>
              <a:endParaRPr lang="ko-KR" altLang="en-US" sz="2800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167027" y="185962"/>
              <a:ext cx="1745561" cy="1187861"/>
              <a:chOff x="1245891" y="4572534"/>
              <a:chExt cx="2618177" cy="181603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B2D4721-7F9E-49A7-9E40-796F23CF1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5891" y="4572534"/>
                <a:ext cx="2582464" cy="1266437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D924B-D31B-46D1-B77F-BC5AD9B0AFF1}"/>
                  </a:ext>
                </a:extLst>
              </p:cNvPr>
              <p:cNvSpPr txBox="1"/>
              <p:nvPr/>
            </p:nvSpPr>
            <p:spPr>
              <a:xfrm>
                <a:off x="1399743" y="5870979"/>
                <a:ext cx="2464325" cy="517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err="1" smtClean="0">
                    <a:latin typeface="ONE 모바일POP" panose="00000500000000000000" pitchFamily="2" charset="-127"/>
                    <a:ea typeface="ONE 모바일POP" panose="00000500000000000000" pitchFamily="2" charset="-127"/>
                  </a:rPr>
                  <a:t>초음파센서</a:t>
                </a:r>
                <a:r>
                  <a:rPr lang="en-US" altLang="ko-KR" sz="1600" b="1" dirty="0" smtClean="0">
                    <a:latin typeface="ONE 모바일POP" panose="00000500000000000000" pitchFamily="2" charset="-127"/>
                    <a:ea typeface="ONE 모바일POP" panose="00000500000000000000" pitchFamily="2" charset="-127"/>
                  </a:rPr>
                  <a:t>(D13)</a:t>
                </a:r>
                <a:endParaRPr lang="en-US" altLang="ko-KR" sz="1600" b="1" dirty="0">
                  <a:latin typeface="ONE 모바일POP" panose="00000500000000000000" pitchFamily="2" charset="-127"/>
                  <a:ea typeface="ONE 모바일POP" panose="00000500000000000000" pitchFamily="2" charset="-127"/>
                </a:endParaRPr>
              </a:p>
            </p:txBody>
          </p:sp>
        </p:grp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16" y="1610502"/>
            <a:ext cx="9691646" cy="43477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312008" y="5286895"/>
            <a:ext cx="3298453" cy="71378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2676698" y="2086495"/>
            <a:ext cx="4635310" cy="349134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09849" y="185962"/>
            <a:ext cx="7378929" cy="1397389"/>
            <a:chOff x="509849" y="185962"/>
            <a:chExt cx="7378929" cy="1397389"/>
          </a:xfrm>
        </p:grpSpPr>
        <p:sp>
          <p:nvSpPr>
            <p:cNvPr id="6" name="TextBox 5"/>
            <p:cNvSpPr txBox="1"/>
            <p:nvPr/>
          </p:nvSpPr>
          <p:spPr>
            <a:xfrm>
              <a:off x="509849" y="416497"/>
              <a:ext cx="48782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&lt;</a:t>
              </a:r>
              <a:r>
                <a:rPr lang="ko-KR" altLang="en-US" sz="2800" dirty="0" smtClean="0"/>
                <a:t>센서 동작 알아보기</a:t>
              </a:r>
              <a:r>
                <a:rPr lang="en-US" altLang="ko-KR" sz="2800" dirty="0" smtClean="0"/>
                <a:t>--</a:t>
              </a:r>
              <a:r>
                <a:rPr lang="ko-KR" altLang="en-US" sz="2800" dirty="0" smtClean="0"/>
                <a:t>초음파</a:t>
              </a:r>
              <a:r>
                <a:rPr lang="en-US" altLang="ko-KR" sz="2800" dirty="0" smtClean="0"/>
                <a:t>&gt;</a:t>
              </a:r>
              <a:endParaRPr lang="ko-KR" altLang="en-US" sz="2800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167027" y="185962"/>
              <a:ext cx="1721751" cy="1397389"/>
              <a:chOff x="1245891" y="4572534"/>
              <a:chExt cx="2582464" cy="213636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B2D4721-7F9E-49A7-9E40-796F23CF1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5891" y="4572534"/>
                <a:ext cx="2582464" cy="1266437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CD924B-D31B-46D1-B77F-BC5AD9B0AFF1}"/>
                  </a:ext>
                </a:extLst>
              </p:cNvPr>
              <p:cNvSpPr txBox="1"/>
              <p:nvPr/>
            </p:nvSpPr>
            <p:spPr>
              <a:xfrm>
                <a:off x="1294501" y="5814882"/>
                <a:ext cx="2485242" cy="894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err="1" smtClean="0">
                    <a:latin typeface="ONE 모바일POP" panose="00000500000000000000" pitchFamily="2" charset="-127"/>
                    <a:ea typeface="ONE 모바일POP" panose="00000500000000000000" pitchFamily="2" charset="-127"/>
                  </a:rPr>
                  <a:t>초음파센서</a:t>
                </a:r>
                <a:r>
                  <a:rPr lang="en-US" altLang="ko-KR" sz="1600" b="1" dirty="0">
                    <a:latin typeface="ONE 모바일POP" panose="00000500000000000000" pitchFamily="2" charset="-127"/>
                    <a:ea typeface="ONE 모바일POP" panose="00000500000000000000" pitchFamily="2" charset="-127"/>
                  </a:rPr>
                  <a:t>(D13)</a:t>
                </a:r>
              </a:p>
              <a:p>
                <a:pPr algn="ctr"/>
                <a:endParaRPr lang="en-US" altLang="ko-KR" sz="1600" dirty="0">
                  <a:latin typeface="ONE 모바일POP" panose="00000500000000000000" pitchFamily="2" charset="-127"/>
                  <a:ea typeface="ONE 모바일POP" panose="00000500000000000000" pitchFamily="2" charset="-127"/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49" y="2176715"/>
            <a:ext cx="9239784" cy="3100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31714" y="1567595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따라해 보세요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119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19" y="1302930"/>
            <a:ext cx="8162926" cy="5099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36791" y="440205"/>
            <a:ext cx="794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10&lt;</a:t>
            </a:r>
            <a:r>
              <a:rPr lang="ko-KR" altLang="en-US" sz="2800" dirty="0" err="1" smtClean="0"/>
              <a:t>센서값</a:t>
            </a:r>
            <a:r>
              <a:rPr lang="en-US" altLang="ko-KR" sz="2800" dirty="0" smtClean="0"/>
              <a:t>&lt;20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,   </a:t>
            </a:r>
            <a:r>
              <a:rPr lang="ko-KR" altLang="en-US" sz="2800" dirty="0" err="1" smtClean="0"/>
              <a:t>센서값</a:t>
            </a:r>
            <a:r>
              <a:rPr lang="en-US" altLang="ko-KR" sz="2800" dirty="0" smtClean="0"/>
              <a:t>&lt;10  </a:t>
            </a:r>
            <a:r>
              <a:rPr lang="ko-KR" altLang="en-US" sz="2800" dirty="0" smtClean="0"/>
              <a:t>구간도 코딩해 보세요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1306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849" y="416497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센서 동작 알아보기</a:t>
            </a:r>
            <a:r>
              <a:rPr lang="en-US" altLang="ko-KR" sz="2800" dirty="0" smtClean="0"/>
              <a:t>--</a:t>
            </a:r>
            <a:r>
              <a:rPr lang="ko-KR" altLang="en-US" sz="2800" dirty="0" err="1" smtClean="0"/>
              <a:t>서보모터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6914212" y="0"/>
            <a:ext cx="3011183" cy="1371601"/>
            <a:chOff x="6411357" y="200636"/>
            <a:chExt cx="3511461" cy="21576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E8A255-D10E-4A35-B254-60DC063BC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00"/>
            <a:stretch/>
          </p:blipFill>
          <p:spPr>
            <a:xfrm>
              <a:off x="6411357" y="200636"/>
              <a:ext cx="2132899" cy="21576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A91296-ED24-4163-97BA-FAA5EB1FE28B}"/>
                </a:ext>
              </a:extLst>
            </p:cNvPr>
            <p:cNvSpPr txBox="1"/>
            <p:nvPr/>
          </p:nvSpPr>
          <p:spPr>
            <a:xfrm>
              <a:off x="8209240" y="921206"/>
              <a:ext cx="1713578" cy="919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서보모터</a:t>
              </a:r>
              <a:r>
                <a:rPr lang="en-US" altLang="ko-KR" sz="1600" dirty="0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(D12)</a:t>
              </a:r>
              <a:endParaRPr lang="en-US" altLang="ko-KR" sz="16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16" y="1193281"/>
            <a:ext cx="3044364" cy="2746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925" y="1211542"/>
            <a:ext cx="3132842" cy="27733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120" y="1211542"/>
            <a:ext cx="3186891" cy="27281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290" y="4061999"/>
            <a:ext cx="4352330" cy="270221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75237" y="2410690"/>
            <a:ext cx="751337" cy="4405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14767" y="24819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클릭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57033" y="1970115"/>
            <a:ext cx="751337" cy="4405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07534" y="204135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마우스로 드래그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894" y="1197031"/>
            <a:ext cx="932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조립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케이블연결</a:t>
            </a:r>
            <a:r>
              <a:rPr lang="ko-KR" altLang="en-US" dirty="0" smtClean="0"/>
              <a:t> </a:t>
            </a:r>
            <a:r>
              <a:rPr lang="en-US" altLang="ko-KR" dirty="0"/>
              <a:t>&gt;</a:t>
            </a:r>
            <a:r>
              <a:rPr lang="en-US" altLang="ko-KR" dirty="0" smtClean="0"/>
              <a:t> </a:t>
            </a:r>
            <a:r>
              <a:rPr lang="ko-KR" altLang="en-US" dirty="0" smtClean="0"/>
              <a:t>펌웨어업데이트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센서동작코딩 </a:t>
            </a:r>
            <a:r>
              <a:rPr lang="en-US" altLang="ko-KR" dirty="0" smtClean="0"/>
              <a:t>&gt; &gt;</a:t>
            </a:r>
            <a:r>
              <a:rPr lang="ko-KR" altLang="en-US" dirty="0" smtClean="0"/>
              <a:t>도둑을 잡아라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학생용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 파일 불러오기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894" y="1738561"/>
            <a:ext cx="85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ko-KR" altLang="en-US" dirty="0"/>
              <a:t>도둑을 잡아라 </a:t>
            </a:r>
            <a:r>
              <a:rPr lang="ko-KR" altLang="en-US" dirty="0" err="1"/>
              <a:t>피지컬</a:t>
            </a:r>
            <a:r>
              <a:rPr lang="ko-KR" altLang="en-US" dirty="0"/>
              <a:t> 부분 코딩</a:t>
            </a:r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도둑을 잡아라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ko-KR" altLang="en-US" dirty="0" err="1" smtClean="0"/>
              <a:t>초음파센서</a:t>
            </a:r>
            <a:r>
              <a:rPr lang="ko-KR" altLang="en-US" dirty="0" smtClean="0"/>
              <a:t> 활용 코딩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79" y="70242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1. </a:t>
            </a:r>
            <a:r>
              <a:rPr lang="ko-KR" altLang="en-US" dirty="0" err="1" smtClean="0"/>
              <a:t>블록코딩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진행순서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894" y="298601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코딩 </a:t>
            </a:r>
            <a:r>
              <a:rPr lang="ko-KR" altLang="en-US" dirty="0" err="1" smtClean="0"/>
              <a:t>진행순서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894" y="3494298"/>
            <a:ext cx="96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주피터노트북 실행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FF00"/>
                </a:solidFill>
              </a:rPr>
              <a:t>python_S</a:t>
            </a:r>
            <a:r>
              <a:rPr lang="ko-KR" altLang="en-US" dirty="0" smtClean="0"/>
              <a:t> 파일 오픈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기초수업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print,for</a:t>
            </a:r>
            <a:r>
              <a:rPr lang="ko-KR" altLang="en-US" dirty="0" smtClean="0"/>
              <a:t>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</a:t>
            </a:r>
            <a:r>
              <a:rPr lang="en-US" altLang="ko-KR" dirty="0" err="1" smtClean="0">
                <a:solidFill>
                  <a:srgbClr val="FFFF00"/>
                </a:solidFill>
              </a:rPr>
              <a:t>physical_S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오픈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79" y="4022156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센서동작코딩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최종미션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12685" y="55252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027" y="5184119"/>
            <a:ext cx="1084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Class</a:t>
            </a:r>
            <a:r>
              <a:rPr lang="ko-KR" altLang="en-US" dirty="0" smtClean="0">
                <a:solidFill>
                  <a:srgbClr val="FFFF00"/>
                </a:solidFill>
              </a:rPr>
              <a:t>마다 새로운 파일로 진행하시면 됩니다</a:t>
            </a:r>
            <a:r>
              <a:rPr lang="en-US" altLang="ko-KR" dirty="0" smtClean="0">
                <a:solidFill>
                  <a:srgbClr val="FFFF00"/>
                </a:solidFill>
              </a:rPr>
              <a:t>. 1class</a:t>
            </a:r>
            <a:r>
              <a:rPr lang="ko-KR" altLang="en-US" dirty="0" smtClean="0">
                <a:solidFill>
                  <a:srgbClr val="FFFF00"/>
                </a:solidFill>
              </a:rPr>
              <a:t>는 </a:t>
            </a:r>
            <a:r>
              <a:rPr lang="en-US" altLang="ko-KR" dirty="0" smtClean="0">
                <a:solidFill>
                  <a:srgbClr val="FFFF00"/>
                </a:solidFill>
              </a:rPr>
              <a:t>python_S_copy1 </a:t>
            </a:r>
            <a:r>
              <a:rPr lang="ko-KR" altLang="en-US" dirty="0" smtClean="0">
                <a:solidFill>
                  <a:srgbClr val="FFFF00"/>
                </a:solidFill>
              </a:rPr>
              <a:t>파일</a:t>
            </a:r>
            <a:r>
              <a:rPr lang="en-US" altLang="ko-KR" dirty="0" smtClean="0">
                <a:solidFill>
                  <a:srgbClr val="FFFF00"/>
                </a:solidFill>
              </a:rPr>
              <a:t>, 2class</a:t>
            </a:r>
            <a:r>
              <a:rPr lang="ko-KR" altLang="en-US" dirty="0" smtClean="0">
                <a:solidFill>
                  <a:srgbClr val="FFFF00"/>
                </a:solidFill>
              </a:rPr>
              <a:t>는 </a:t>
            </a:r>
            <a:r>
              <a:rPr lang="en-US" altLang="ko-KR" dirty="0" smtClean="0">
                <a:solidFill>
                  <a:srgbClr val="FFFF00"/>
                </a:solidFill>
              </a:rPr>
              <a:t>python_S_copy2 </a:t>
            </a:r>
            <a:r>
              <a:rPr lang="ko-KR" altLang="en-US" dirty="0" smtClean="0">
                <a:solidFill>
                  <a:srgbClr val="FFFF00"/>
                </a:solidFill>
              </a:rPr>
              <a:t>파일</a:t>
            </a:r>
            <a:r>
              <a:rPr lang="en-US" altLang="ko-KR" dirty="0" smtClean="0">
                <a:solidFill>
                  <a:srgbClr val="FFFF00"/>
                </a:solidFill>
              </a:rPr>
              <a:t>…</a:t>
            </a:r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1417" y="802229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바탕화면에 저장되어 있음</a:t>
            </a:r>
            <a:r>
              <a:rPr lang="en-US" altLang="ko-KR" dirty="0" smtClean="0">
                <a:solidFill>
                  <a:srgbClr val="FFFF00"/>
                </a:solidFill>
              </a:rPr>
              <a:t>. 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9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7466E1-1547-4911-9091-BF86FECEEE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5" y="1270572"/>
            <a:ext cx="941478" cy="918147"/>
          </a:xfrm>
          <a:prstGeom prst="round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97" y="1270572"/>
            <a:ext cx="6856094" cy="50943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480" y="2756362"/>
            <a:ext cx="6621001" cy="3674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3714" y="416497"/>
            <a:ext cx="329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도둑을 잡아라 </a:t>
            </a:r>
            <a:r>
              <a:rPr lang="ko-KR" altLang="en-US" dirty="0" err="1" smtClean="0"/>
              <a:t>피지컬컴퓨팅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751513" y="2044931"/>
            <a:ext cx="1596043" cy="2992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08884" y="5136955"/>
            <a:ext cx="1222409" cy="2992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60608" y="3505931"/>
            <a:ext cx="1001480" cy="96981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49534" y="310873"/>
            <a:ext cx="6550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파일</a:t>
            </a:r>
            <a:r>
              <a:rPr lang="en-US" altLang="ko-KR" sz="2800" dirty="0" smtClean="0"/>
              <a:t>&gt;</a:t>
            </a:r>
            <a:r>
              <a:rPr lang="ko-KR" altLang="en-US" sz="2800" dirty="0" smtClean="0"/>
              <a:t>불러오기</a:t>
            </a:r>
            <a:r>
              <a:rPr lang="en-US" altLang="ko-KR" sz="2800" dirty="0" smtClean="0"/>
              <a:t>&gt;</a:t>
            </a:r>
            <a:r>
              <a:rPr lang="ko-KR" altLang="en-US" sz="2800" dirty="0" err="1" smtClean="0"/>
              <a:t>사진폴더</a:t>
            </a:r>
            <a:r>
              <a:rPr lang="en-US" altLang="ko-KR" sz="2800" dirty="0" smtClean="0"/>
              <a:t>&gt;</a:t>
            </a:r>
            <a:r>
              <a:rPr lang="ko-KR" altLang="en-US" sz="2800" dirty="0" smtClean="0"/>
              <a:t>도둑을 잡아라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4347556" y="20449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❶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43433" y="47948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❷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53599" y="31365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❸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2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19" y="4086901"/>
            <a:ext cx="2550135" cy="18860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50" y="2202873"/>
            <a:ext cx="1222015" cy="113575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430683" y="334585"/>
            <a:ext cx="7356766" cy="6386725"/>
            <a:chOff x="3840480" y="334585"/>
            <a:chExt cx="7356766" cy="63867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0480" y="334585"/>
              <a:ext cx="6043353" cy="63867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862156" y="556207"/>
              <a:ext cx="28873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차단기가 내려오고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버저와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Led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가 작동합니다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 </a:t>
              </a: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6198" y="1424160"/>
              <a:ext cx="4221048" cy="52971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042702" y="1452492"/>
              <a:ext cx="4154544" cy="5268818"/>
            </a:xfrm>
            <a:prstGeom prst="rect">
              <a:avLst/>
            </a:prstGeom>
            <a:noFill/>
            <a:ln w="476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816" y="499169"/>
            <a:ext cx="2648553" cy="17037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608815" y="499169"/>
            <a:ext cx="2648553" cy="1703704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6561" y="556207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도둑을 잡아라 </a:t>
            </a:r>
            <a:r>
              <a:rPr lang="ko-KR" altLang="en-US" dirty="0" err="1" smtClean="0"/>
              <a:t>피지컬컴퓨팅</a:t>
            </a:r>
            <a:r>
              <a:rPr lang="en-US" altLang="ko-KR" dirty="0" smtClean="0"/>
              <a:t>. 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80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898" y="1506855"/>
            <a:ext cx="5732958" cy="4453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096" y="416497"/>
            <a:ext cx="491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도둑을 잡아라 </a:t>
            </a:r>
            <a:r>
              <a:rPr lang="ko-KR" altLang="en-US" sz="2000" dirty="0" err="1" smtClean="0"/>
              <a:t>피지컬컴퓨팅</a:t>
            </a:r>
            <a:r>
              <a:rPr lang="en-US" altLang="ko-KR" sz="2000" dirty="0" smtClean="0"/>
              <a:t>.1</a:t>
            </a:r>
            <a:r>
              <a:rPr lang="ko-KR" altLang="en-US" sz="2000" dirty="0" smtClean="0"/>
              <a:t>단계 완성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61" y="1448666"/>
            <a:ext cx="1197077" cy="11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5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9" y="3760627"/>
            <a:ext cx="2550135" cy="1886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9" y="1580917"/>
            <a:ext cx="1415400" cy="14154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006699" y="1388746"/>
            <a:ext cx="8057120" cy="5061931"/>
            <a:chOff x="3898634" y="698789"/>
            <a:chExt cx="8057120" cy="50619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9967" y="698789"/>
              <a:ext cx="8055787" cy="506193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957753" y="856470"/>
              <a:ext cx="4596938" cy="4746568"/>
            </a:xfrm>
            <a:prstGeom prst="rect">
              <a:avLst/>
            </a:prstGeom>
            <a:noFill/>
            <a:ln w="476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98634" y="4956707"/>
              <a:ext cx="30604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초음파센서가 손을 감지하면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ko-KR" altLang="en-US" dirty="0" err="1" smtClean="0">
                  <a:solidFill>
                    <a:schemeClr val="bg1"/>
                  </a:solidFill>
                </a:rPr>
                <a:t>도둑감지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신호를 보냅니다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</a:t>
              </a:r>
              <a:endParaRPr lang="en-US" altLang="ko-KR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3714" y="416497"/>
            <a:ext cx="4341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도둑을 잡아라 </a:t>
            </a:r>
            <a:r>
              <a:rPr lang="ko-KR" altLang="en-US" sz="2000" dirty="0" err="1" smtClean="0"/>
              <a:t>피지컬컴퓨팅</a:t>
            </a:r>
            <a:r>
              <a:rPr lang="en-US" altLang="ko-KR" sz="2000" dirty="0" smtClean="0"/>
              <a:t>.2</a:t>
            </a:r>
            <a:r>
              <a:rPr lang="ko-KR" altLang="en-US" sz="2000" dirty="0" smtClean="0"/>
              <a:t>단계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67159" y="816607"/>
            <a:ext cx="657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초음파센서가 손을 감지하면 </a:t>
            </a:r>
            <a:r>
              <a:rPr lang="ko-KR" altLang="en-US" dirty="0" err="1" smtClean="0"/>
              <a:t>도둑감지</a:t>
            </a:r>
            <a:r>
              <a:rPr lang="ko-KR" altLang="en-US" dirty="0" smtClean="0"/>
              <a:t> 신호를 보냅니다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1354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54" y="1415675"/>
            <a:ext cx="6143630" cy="38545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05" y="1415675"/>
            <a:ext cx="1144646" cy="1144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096" y="416497"/>
            <a:ext cx="491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도둑을 잡아라 </a:t>
            </a:r>
            <a:r>
              <a:rPr lang="ko-KR" altLang="en-US" sz="2000" dirty="0" err="1" smtClean="0"/>
              <a:t>피지컬컴퓨팅</a:t>
            </a:r>
            <a:r>
              <a:rPr lang="en-US" altLang="ko-KR" sz="2000" dirty="0" smtClean="0"/>
              <a:t>.2</a:t>
            </a:r>
            <a:r>
              <a:rPr lang="ko-KR" altLang="en-US" sz="2000" dirty="0" smtClean="0"/>
              <a:t>단계 완성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80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07918" y="2424247"/>
            <a:ext cx="767541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latin typeface="함초롬바탕" panose="02030504000101010101" pitchFamily="18" charset="-127"/>
              </a:rPr>
              <a:t>https://emanual.roborobo.co.kr/wiki/RobokitRS_Python_Library</a:t>
            </a:r>
            <a:endParaRPr lang="en-US" altLang="ko-KR" kern="0" dirty="0"/>
          </a:p>
        </p:txBody>
      </p:sp>
      <p:sp>
        <p:nvSpPr>
          <p:cNvPr id="3" name="직사각형 2"/>
          <p:cNvSpPr/>
          <p:nvPr/>
        </p:nvSpPr>
        <p:spPr>
          <a:xfrm>
            <a:off x="2407918" y="1714148"/>
            <a:ext cx="591312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0" dirty="0" err="1" smtClean="0"/>
              <a:t>RobokitRS</a:t>
            </a:r>
            <a:r>
              <a:rPr lang="en-US" altLang="ko-KR" kern="0" dirty="0" smtClean="0"/>
              <a:t>  </a:t>
            </a:r>
            <a:r>
              <a:rPr lang="en-US" altLang="ko-KR" kern="0" dirty="0" err="1" smtClean="0">
                <a:latin typeface="함초롬바탕" panose="02030504000101010101" pitchFamily="18" charset="-127"/>
              </a:rPr>
              <a:t>Python_Library</a:t>
            </a:r>
            <a:r>
              <a:rPr lang="en-US" altLang="ko-KR" kern="0" dirty="0" smtClean="0">
                <a:latin typeface="함초롬바탕" panose="02030504000101010101" pitchFamily="18" charset="-127"/>
              </a:rPr>
              <a:t> </a:t>
            </a:r>
            <a:r>
              <a:rPr lang="ko-KR" altLang="en-US" kern="0" dirty="0" smtClean="0">
                <a:latin typeface="함초롬바탕" panose="02030504000101010101" pitchFamily="18" charset="-127"/>
              </a:rPr>
              <a:t>보기</a:t>
            </a:r>
            <a:r>
              <a:rPr lang="en-US" altLang="ko-KR" kern="0" dirty="0" smtClean="0">
                <a:latin typeface="함초롬바탕" panose="02030504000101010101" pitchFamily="18" charset="-127"/>
              </a:rPr>
              <a:t>(</a:t>
            </a:r>
            <a:r>
              <a:rPr lang="ko-KR" altLang="en-US" kern="0" dirty="0" err="1">
                <a:latin typeface="함초롬바탕" panose="02030504000101010101" pitchFamily="18" charset="-127"/>
              </a:rPr>
              <a:t>강</a:t>
            </a:r>
            <a:r>
              <a:rPr lang="ko-KR" altLang="en-US" kern="0" dirty="0" err="1" smtClean="0">
                <a:latin typeface="함초롬바탕" panose="02030504000101010101" pitchFamily="18" charset="-127"/>
              </a:rPr>
              <a:t>사용</a:t>
            </a:r>
            <a:r>
              <a:rPr lang="en-US" altLang="ko-KR" kern="0" dirty="0" smtClean="0">
                <a:latin typeface="함초롬바탕" panose="02030504000101010101" pitchFamily="18" charset="-127"/>
              </a:rPr>
              <a:t>)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11010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37607" y="4729942"/>
            <a:ext cx="9867206" cy="359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jupyter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notebook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210" y="686381"/>
            <a:ext cx="4512717" cy="210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10" y="545090"/>
            <a:ext cx="1685925" cy="2095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60049" y="2241593"/>
            <a:ext cx="415636" cy="43277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3315" y="1444169"/>
            <a:ext cx="1857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       </a:t>
            </a:r>
            <a:r>
              <a:rPr lang="en-US" altLang="ko-KR" sz="4000" dirty="0" smtClean="0"/>
              <a:t>+ R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163" y="1445091"/>
            <a:ext cx="801224" cy="7069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607" y="2848849"/>
            <a:ext cx="4227175" cy="156491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3217024" y="3815542"/>
            <a:ext cx="1770187" cy="83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757743" y="5384382"/>
            <a:ext cx="5889966" cy="2720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04360" y="1274121"/>
            <a:ext cx="194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 smtClean="0">
                <a:solidFill>
                  <a:srgbClr val="FF0000"/>
                </a:solidFill>
              </a:rPr>
              <a:t>cmd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3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83" y="658812"/>
            <a:ext cx="9848850" cy="53409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82115" y="4826850"/>
            <a:ext cx="1577710" cy="47666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84023" y="3638130"/>
            <a:ext cx="4405746" cy="1188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Buchun_for_S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78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87" y="899446"/>
            <a:ext cx="8586962" cy="483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865863" y="2366877"/>
            <a:ext cx="0" cy="1222009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80115" y="3582959"/>
            <a:ext cx="70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저장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178802" y="2356141"/>
            <a:ext cx="0" cy="1554684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83527" y="3899050"/>
            <a:ext cx="95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 smtClean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셀추가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2731" y="4315171"/>
            <a:ext cx="742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실행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797530" y="2375190"/>
            <a:ext cx="0" cy="2009265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243478" y="2366876"/>
            <a:ext cx="0" cy="1433512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58129" y="3818369"/>
            <a:ext cx="67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정지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607332" y="2175685"/>
            <a:ext cx="0" cy="1004632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48166" y="3203202"/>
            <a:ext cx="883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초기화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725972" y="256320"/>
            <a:ext cx="2717670" cy="3146821"/>
            <a:chOff x="6273465" y="2620567"/>
            <a:chExt cx="2231406" cy="255091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3465" y="2620567"/>
              <a:ext cx="2231406" cy="255091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475615" y="3316778"/>
              <a:ext cx="1842243" cy="369398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044789" y="1773277"/>
            <a:ext cx="563581" cy="4109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92730" y="4633094"/>
            <a:ext cx="235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행당 셀을 선택하고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876" y="2375190"/>
            <a:ext cx="1485900" cy="4572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093" y="2698954"/>
            <a:ext cx="1362075" cy="40005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H="1">
            <a:off x="4607332" y="1367631"/>
            <a:ext cx="4276786" cy="405647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867405" y="2071052"/>
            <a:ext cx="1766056" cy="1027952"/>
          </a:xfrm>
          <a:prstGeom prst="rect">
            <a:avLst/>
          </a:prstGeom>
          <a:noFill/>
          <a:ln w="476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92387" y="3218777"/>
            <a:ext cx="211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Code : </a:t>
            </a:r>
            <a:r>
              <a:rPr lang="ko-KR" altLang="en-US" dirty="0" err="1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코딩모드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2386" y="3604862"/>
            <a:ext cx="28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699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Markdown : </a:t>
            </a:r>
            <a:r>
              <a:rPr lang="ko-KR" altLang="en-US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메모장 모드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20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  <p:bldP spid="14" grpId="0"/>
      <p:bldP spid="18" grpId="0" animBg="1"/>
      <p:bldP spid="24" grpId="0"/>
      <p:bldP spid="30" grpId="0" animBg="1"/>
      <p:bldP spid="31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88" y="1090845"/>
            <a:ext cx="7462387" cy="515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6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9B34FF-8765-4DB2-9722-55F8E17DBC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42" y="1206476"/>
            <a:ext cx="2892289" cy="21278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F03360-AD0D-40F8-B38E-2984EEC65B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1327" y="4081252"/>
            <a:ext cx="1231936" cy="2153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E8A255-D10E-4A35-B254-60DC063BC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00"/>
          <a:stretch/>
        </p:blipFill>
        <p:spPr>
          <a:xfrm>
            <a:off x="4690623" y="1206476"/>
            <a:ext cx="2132899" cy="2157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031C5B-2105-4B3D-98CC-D80C761B8CB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4814" y="4076075"/>
            <a:ext cx="1236884" cy="21686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2D4721-7F9E-49A7-9E40-796F23CF140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55" y="4610660"/>
            <a:ext cx="2582464" cy="1266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9D4CB9-624D-4F9C-9BDB-344ED5E308CF}"/>
              </a:ext>
            </a:extLst>
          </p:cNvPr>
          <p:cNvSpPr txBox="1"/>
          <p:nvPr/>
        </p:nvSpPr>
        <p:spPr>
          <a:xfrm>
            <a:off x="1797095" y="3372330"/>
            <a:ext cx="1254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CPU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91296-ED24-4163-97BA-FAA5EB1FE28B}"/>
              </a:ext>
            </a:extLst>
          </p:cNvPr>
          <p:cNvSpPr txBox="1"/>
          <p:nvPr/>
        </p:nvSpPr>
        <p:spPr>
          <a:xfrm>
            <a:off x="4829310" y="3276070"/>
            <a:ext cx="1975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서보모터</a:t>
            </a:r>
            <a:r>
              <a:rPr lang="en-US" altLang="ko-KR" sz="2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(D12)</a:t>
            </a:r>
            <a:endParaRPr lang="en-US" altLang="ko-KR" sz="2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D924B-D31B-46D1-B77F-BC5AD9B0AFF1}"/>
              </a:ext>
            </a:extLst>
          </p:cNvPr>
          <p:cNvSpPr txBox="1"/>
          <p:nvPr/>
        </p:nvSpPr>
        <p:spPr>
          <a:xfrm>
            <a:off x="1517669" y="6035895"/>
            <a:ext cx="2285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초음파센서</a:t>
            </a:r>
            <a:r>
              <a:rPr lang="en-US" altLang="ko-KR" sz="2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(D13)</a:t>
            </a:r>
            <a:endParaRPr lang="en-US" altLang="ko-KR" sz="2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17977-F4C5-43D1-83F4-CBE56DFBA35C}"/>
              </a:ext>
            </a:extLst>
          </p:cNvPr>
          <p:cNvSpPr txBox="1"/>
          <p:nvPr/>
        </p:nvSpPr>
        <p:spPr>
          <a:xfrm>
            <a:off x="4762555" y="6035895"/>
            <a:ext cx="1989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피에조부저</a:t>
            </a:r>
            <a:r>
              <a:rPr lang="en-US" altLang="ko-KR" sz="2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(D3)</a:t>
            </a:r>
            <a:endParaRPr lang="en-US" altLang="ko-KR" sz="2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4D0DF-0369-46AF-B8EA-4B7DEE940F33}"/>
              </a:ext>
            </a:extLst>
          </p:cNvPr>
          <p:cNvSpPr txBox="1"/>
          <p:nvPr/>
        </p:nvSpPr>
        <p:spPr>
          <a:xfrm>
            <a:off x="7642356" y="6035895"/>
            <a:ext cx="210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RGB</a:t>
            </a:r>
            <a:r>
              <a:rPr lang="ko-KR" altLang="en-US" sz="2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2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LED(D2)</a:t>
            </a:r>
            <a:endParaRPr lang="en-US" altLang="ko-KR" sz="2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836758" y="1123248"/>
            <a:ext cx="1989034" cy="2751016"/>
            <a:chOff x="9865062" y="1663576"/>
            <a:chExt cx="1989034" cy="2751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5425DD1-EDEA-4C32-9C02-A91DC10EF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2287" y="3232150"/>
              <a:ext cx="1308298" cy="747464"/>
            </a:xfrm>
            <a:prstGeom prst="round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93D79E-109F-49F7-97C9-E6612F50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373" y="1663576"/>
              <a:ext cx="1000428" cy="89384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771856-23F9-4175-9DB1-5720A07F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7923" y="3111521"/>
              <a:ext cx="329826" cy="760123"/>
            </a:xfrm>
            <a:prstGeom prst="round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E15024-91DF-4BB0-A43D-A3CE5C9CB5AB}"/>
                </a:ext>
              </a:extLst>
            </p:cNvPr>
            <p:cNvSpPr txBox="1"/>
            <p:nvPr/>
          </p:nvSpPr>
          <p:spPr>
            <a:xfrm>
              <a:off x="9865062" y="2536238"/>
              <a:ext cx="198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배선 케이블</a:t>
              </a:r>
              <a:endPara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76AA-0F02-4BC8-AC04-8BA0C075BC70}"/>
                </a:ext>
              </a:extLst>
            </p:cNvPr>
            <p:cNvSpPr txBox="1"/>
            <p:nvPr/>
          </p:nvSpPr>
          <p:spPr>
            <a:xfrm>
              <a:off x="9865062" y="4014482"/>
              <a:ext cx="198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조립 프레임</a:t>
              </a:r>
              <a:endPara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65A3C4F-61CF-4B64-8309-AB3487AB557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903">
            <a:off x="10511997" y="2338332"/>
            <a:ext cx="1356525" cy="1706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628D49-525E-4B74-B5AB-A4DD6FCE759C}"/>
              </a:ext>
            </a:extLst>
          </p:cNvPr>
          <p:cNvSpPr txBox="1"/>
          <p:nvPr/>
        </p:nvSpPr>
        <p:spPr>
          <a:xfrm>
            <a:off x="10159221" y="2857175"/>
            <a:ext cx="1989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ONE 모바일POP" panose="00000500000000000000" pitchFamily="2" charset="-127"/>
                <a:ea typeface="ONE 모바일POP" panose="00000500000000000000" pitchFamily="2" charset="-127"/>
              </a:rPr>
              <a:t>조립공구</a:t>
            </a:r>
            <a:endParaRPr lang="en-US" altLang="ko-KR" sz="2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AFD22C8-DDBC-495F-B38E-05E6D737AF6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903">
            <a:off x="10315445" y="2467300"/>
            <a:ext cx="1356514" cy="1706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5B08464-9872-4D39-A36C-98F323C727E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31" y="2163926"/>
            <a:ext cx="423274" cy="25973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82775" y="264146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사용할 센서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81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28" y="1993582"/>
            <a:ext cx="80486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161" y="1730821"/>
            <a:ext cx="9184743" cy="29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78" y="770660"/>
            <a:ext cx="7972425" cy="2324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811" y="3405187"/>
            <a:ext cx="68199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7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8" y="1504059"/>
            <a:ext cx="10058400" cy="21663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82" y="3156189"/>
            <a:ext cx="5506218" cy="2438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28" y="3863905"/>
            <a:ext cx="7582958" cy="1810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59" y="1480442"/>
            <a:ext cx="3322608" cy="12375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99" y="400631"/>
            <a:ext cx="4477375" cy="10193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86" y="4925539"/>
            <a:ext cx="2548349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6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6" y="1995054"/>
            <a:ext cx="5630487" cy="42228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71449" y="1291243"/>
            <a:ext cx="4222866" cy="563048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951019" y="239509"/>
            <a:ext cx="7008646" cy="1564671"/>
            <a:chOff x="1428772" y="244279"/>
            <a:chExt cx="8530850" cy="20072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F03360-AD0D-40F8-B38E-2984EEC65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59144" y="-216426"/>
              <a:ext cx="1231936" cy="215334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031C5B-2105-4B3D-98CC-D80C761B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22631" y="-221603"/>
              <a:ext cx="1236884" cy="216864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2D4721-7F9E-49A7-9E40-796F23CF1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72" y="312982"/>
              <a:ext cx="2582464" cy="126643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CD924B-D31B-46D1-B77F-BC5AD9B0AFF1}"/>
                </a:ext>
              </a:extLst>
            </p:cNvPr>
            <p:cNvSpPr txBox="1"/>
            <p:nvPr/>
          </p:nvSpPr>
          <p:spPr>
            <a:xfrm>
              <a:off x="1525456" y="1694560"/>
              <a:ext cx="2485780" cy="51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초음파센서</a:t>
              </a:r>
              <a:r>
                <a:rPr lang="en-US" altLang="ko-KR" sz="2000" dirty="0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(D13)</a:t>
              </a:r>
              <a:endPara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317977-F4C5-43D1-83F4-CBE56DFBA35C}"/>
                </a:ext>
              </a:extLst>
            </p:cNvPr>
            <p:cNvSpPr txBox="1"/>
            <p:nvPr/>
          </p:nvSpPr>
          <p:spPr>
            <a:xfrm>
              <a:off x="4970371" y="1738218"/>
              <a:ext cx="2407879" cy="51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피에조부저</a:t>
              </a:r>
              <a:r>
                <a:rPr lang="en-US" altLang="ko-KR" sz="2000" dirty="0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(D3)</a:t>
              </a:r>
              <a:endPara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44D0DF-0369-46AF-B8EA-4B7DEE940F33}"/>
                </a:ext>
              </a:extLst>
            </p:cNvPr>
            <p:cNvSpPr txBox="1"/>
            <p:nvPr/>
          </p:nvSpPr>
          <p:spPr>
            <a:xfrm>
              <a:off x="7850173" y="1738217"/>
              <a:ext cx="2109449" cy="51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RGB</a:t>
              </a:r>
              <a:r>
                <a:rPr lang="ko-KR" altLang="en-US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 </a:t>
              </a:r>
              <a:r>
                <a:rPr lang="en-US" altLang="ko-KR" sz="2000" dirty="0" smtClean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LED(D2)</a:t>
              </a:r>
              <a:endPara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09849" y="45806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조립하기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6854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" y="2028677"/>
            <a:ext cx="5367251" cy="4025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0" y="2028677"/>
            <a:ext cx="5367251" cy="402543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698971" y="565004"/>
            <a:ext cx="1989034" cy="1174874"/>
            <a:chOff x="2058891" y="579645"/>
            <a:chExt cx="1989034" cy="11748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96FDA85-87F6-4B5D-8E5B-90857449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748" y="579645"/>
              <a:ext cx="1293319" cy="760123"/>
            </a:xfrm>
            <a:prstGeom prst="round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8DD3C-5372-4F0E-AAD2-736A8727B017}"/>
                </a:ext>
              </a:extLst>
            </p:cNvPr>
            <p:cNvSpPr txBox="1"/>
            <p:nvPr/>
          </p:nvSpPr>
          <p:spPr>
            <a:xfrm>
              <a:off x="2058891" y="1354409"/>
              <a:ext cx="198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접촉센서</a:t>
              </a:r>
              <a:endPara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773583" y="596829"/>
            <a:ext cx="2109449" cy="1143049"/>
            <a:chOff x="7773583" y="596829"/>
            <a:chExt cx="2109449" cy="11430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4D6823-7629-40DB-9BB3-8CC7B5DA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912" y="596829"/>
              <a:ext cx="1293319" cy="757580"/>
            </a:xfrm>
            <a:prstGeom prst="round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6A0672-4F14-4087-BA48-CC01F50845E8}"/>
                </a:ext>
              </a:extLst>
            </p:cNvPr>
            <p:cNvSpPr txBox="1"/>
            <p:nvPr/>
          </p:nvSpPr>
          <p:spPr>
            <a:xfrm>
              <a:off x="7773583" y="1339768"/>
              <a:ext cx="2109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적외선센서</a:t>
              </a:r>
              <a:endParaRPr lang="en-US" altLang="ko-KR" sz="2000" dirty="0">
                <a:latin typeface="ONE 모바일POP" panose="00000500000000000000" pitchFamily="2" charset="-127"/>
                <a:ea typeface="ONE 모바일POP" panose="00000500000000000000" pitchFamily="2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9849" y="45806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조립하기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07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90" y="1367058"/>
            <a:ext cx="5802489" cy="43518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3" y="1404849"/>
            <a:ext cx="5701711" cy="4276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849" y="45806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조립하기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91296-ED24-4163-97BA-FAA5EB1FE28B}"/>
              </a:ext>
            </a:extLst>
          </p:cNvPr>
          <p:cNvSpPr txBox="1"/>
          <p:nvPr/>
        </p:nvSpPr>
        <p:spPr>
          <a:xfrm>
            <a:off x="7913332" y="719670"/>
            <a:ext cx="1975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서보모터</a:t>
            </a:r>
            <a:r>
              <a:rPr lang="en-US" altLang="ko-KR" sz="2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(D12)</a:t>
            </a:r>
            <a:endParaRPr lang="en-US" altLang="ko-KR" sz="2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2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849" y="458060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선 연결하기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43025D-5934-4054-8A66-3393AEF73D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471" y="3466116"/>
            <a:ext cx="5036460" cy="2833006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36E44-420A-4177-8354-04A4572D5BE4}"/>
              </a:ext>
            </a:extLst>
          </p:cNvPr>
          <p:cNvSpPr txBox="1"/>
          <p:nvPr/>
        </p:nvSpPr>
        <p:spPr>
          <a:xfrm>
            <a:off x="-81983" y="5439091"/>
            <a:ext cx="5654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00B0F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컴보드</a:t>
            </a:r>
            <a:endParaRPr lang="en-US" altLang="ko-KR" sz="3200" b="1" dirty="0">
              <a:solidFill>
                <a:srgbClr val="00B0F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353CD9-71EF-41BE-9AA5-D3C93D8B2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4" y="1805629"/>
            <a:ext cx="4736508" cy="28698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F6DB9-6E93-40CB-ABE6-5A5A792C58C0}"/>
              </a:ext>
            </a:extLst>
          </p:cNvPr>
          <p:cNvSpPr txBox="1"/>
          <p:nvPr/>
        </p:nvSpPr>
        <p:spPr>
          <a:xfrm>
            <a:off x="2436247" y="1870078"/>
            <a:ext cx="5654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B0F0"/>
                </a:solidFill>
                <a:latin typeface="+mn-ea"/>
              </a:rPr>
              <a:t>통신</a:t>
            </a:r>
            <a:r>
              <a:rPr lang="ko-KR" altLang="en-US" sz="3200" b="1" dirty="0">
                <a:solidFill>
                  <a:srgbClr val="00B0F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케이블</a:t>
            </a:r>
            <a:endParaRPr lang="en-US" altLang="ko-KR" sz="3200" b="1" dirty="0">
              <a:solidFill>
                <a:srgbClr val="00B0F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2043B1-1DBD-494B-8877-CE95E5EF3C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t="12655" r="13346" b="9553"/>
          <a:stretch/>
        </p:blipFill>
        <p:spPr>
          <a:xfrm rot="190144" flipH="1">
            <a:off x="6602593" y="1513041"/>
            <a:ext cx="5494544" cy="358391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3100648" y="3798916"/>
            <a:ext cx="457199" cy="34913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243413" y="3798916"/>
            <a:ext cx="1679206" cy="34913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9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849" y="45806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 연결하기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5F8F1-332F-472F-9060-83C2BE03FD4B}"/>
              </a:ext>
            </a:extLst>
          </p:cNvPr>
          <p:cNvSpPr txBox="1"/>
          <p:nvPr/>
        </p:nvSpPr>
        <p:spPr>
          <a:xfrm>
            <a:off x="1565422" y="1362504"/>
            <a:ext cx="988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회로보드의 흰색 </a:t>
            </a:r>
            <a:r>
              <a:rPr lang="ko-KR" altLang="en-US" sz="3600" dirty="0">
                <a:latin typeface="+mn-ea"/>
              </a:rPr>
              <a:t>삼각형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▼</a:t>
            </a:r>
            <a:r>
              <a:rPr lang="en-US" altLang="ko-KR" sz="2000" dirty="0">
                <a:latin typeface="+mn-ea"/>
              </a:rPr>
              <a:t>) </a:t>
            </a:r>
            <a:r>
              <a:rPr lang="ko-KR" altLang="en-US" sz="2000" dirty="0">
                <a:latin typeface="+mn-ea"/>
              </a:rPr>
              <a:t>위치에 검정색 선이 위치하도록 배선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EAE8AB-173E-421B-81CF-44503FFF9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2"/>
          <a:stretch/>
        </p:blipFill>
        <p:spPr>
          <a:xfrm>
            <a:off x="1092729" y="2514826"/>
            <a:ext cx="9820276" cy="30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3A71C1-EE60-466D-B313-08083E8E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0" y="2599800"/>
            <a:ext cx="10620376" cy="1834699"/>
          </a:xfrm>
          <a:prstGeom prst="roundRect">
            <a:avLst>
              <a:gd name="adj" fmla="val 1137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5F8F1-332F-472F-9060-83C2BE03FD4B}"/>
              </a:ext>
            </a:extLst>
          </p:cNvPr>
          <p:cNvSpPr txBox="1"/>
          <p:nvPr/>
        </p:nvSpPr>
        <p:spPr>
          <a:xfrm>
            <a:off x="732225" y="1350786"/>
            <a:ext cx="1062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CPU</a:t>
            </a:r>
            <a:r>
              <a:rPr lang="ko-KR" altLang="en-US" sz="2400" dirty="0">
                <a:latin typeface="+mn-ea"/>
              </a:rPr>
              <a:t>보드의 검은색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빨간색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노란색 포트 색상과 동일하게 </a:t>
            </a:r>
            <a:r>
              <a:rPr lang="en-US" altLang="ko-KR" sz="2400" dirty="0">
                <a:latin typeface="+mn-ea"/>
              </a:rPr>
              <a:t>3</a:t>
            </a:r>
            <a:r>
              <a:rPr lang="ko-KR" altLang="en-US" sz="2400" dirty="0">
                <a:latin typeface="+mn-ea"/>
              </a:rPr>
              <a:t>핀 케이블을 배선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22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1177</TotalTime>
  <Words>436</Words>
  <Application>Microsoft Office PowerPoint</Application>
  <PresentationFormat>와이드스크린</PresentationFormat>
  <Paragraphs>97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Calibri</vt:lpstr>
      <vt:lpstr>D2Coding</vt:lpstr>
      <vt:lpstr>맑은 고딕</vt:lpstr>
      <vt:lpstr>Calibri Light</vt:lpstr>
      <vt:lpstr>Arial</vt:lpstr>
      <vt:lpstr>함초롬바탕</vt:lpstr>
      <vt:lpstr>ONE 모바일POP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SeungHwanSin</dc:creator>
  <cp:lastModifiedBy>YoungKoungCho</cp:lastModifiedBy>
  <cp:revision>81</cp:revision>
  <dcterms:created xsi:type="dcterms:W3CDTF">2022-06-30T00:51:51Z</dcterms:created>
  <dcterms:modified xsi:type="dcterms:W3CDTF">2022-07-07T20:39:43Z</dcterms:modified>
</cp:coreProperties>
</file>